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Helvetica Neue"/>
      <p:regular r:id="rId32"/>
      <p:bold r:id="rId33"/>
      <p:italic r:id="rId34"/>
      <p:boldItalic r:id="rId35"/>
    </p:embeddedFont>
    <p:embeddedFont>
      <p:font typeface="Helvetica Neue Light"/>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3.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SourceSansPro-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HelveticaNeue-bold.fntdata"/><Relationship Id="rId10" Type="http://schemas.openxmlformats.org/officeDocument/2006/relationships/slide" Target="slides/slide3.xml"/><Relationship Id="rId32" Type="http://schemas.openxmlformats.org/officeDocument/2006/relationships/font" Target="fonts/HelveticaNeue-regular.fntdata"/><Relationship Id="rId13" Type="http://schemas.openxmlformats.org/officeDocument/2006/relationships/slide" Target="slides/slide6.xml"/><Relationship Id="rId35" Type="http://schemas.openxmlformats.org/officeDocument/2006/relationships/font" Target="fonts/HelveticaNeue-boldItalic.fntdata"/><Relationship Id="rId12" Type="http://schemas.openxmlformats.org/officeDocument/2006/relationships/slide" Target="slides/slide5.xml"/><Relationship Id="rId34" Type="http://schemas.openxmlformats.org/officeDocument/2006/relationships/font" Target="fonts/HelveticaNeue-italic.fntdata"/><Relationship Id="rId15" Type="http://schemas.openxmlformats.org/officeDocument/2006/relationships/slide" Target="slides/slide8.xml"/><Relationship Id="rId37" Type="http://schemas.openxmlformats.org/officeDocument/2006/relationships/font" Target="fonts/HelveticaNeueLight-bold.fntdata"/><Relationship Id="rId14" Type="http://schemas.openxmlformats.org/officeDocument/2006/relationships/slide" Target="slides/slide7.xml"/><Relationship Id="rId36" Type="http://schemas.openxmlformats.org/officeDocument/2006/relationships/font" Target="fonts/HelveticaNeueLight-regular.fntdata"/><Relationship Id="rId17" Type="http://schemas.openxmlformats.org/officeDocument/2006/relationships/slide" Target="slides/slide10.xml"/><Relationship Id="rId39" Type="http://schemas.openxmlformats.org/officeDocument/2006/relationships/font" Target="fonts/HelveticaNeueLight-boldItalic.fntdata"/><Relationship Id="rId16" Type="http://schemas.openxmlformats.org/officeDocument/2006/relationships/slide" Target="slides/slide9.xml"/><Relationship Id="rId38" Type="http://schemas.openxmlformats.org/officeDocument/2006/relationships/font" Target="fonts/HelveticaNeueLigh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se/english/staff/organisation-governance/governing-documents-rules-and-regulations/research/research-data-policy-1.387809"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79" name="Google Shape;179;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57e313b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Why should you apply good data management practices and strive to make your research output FAIR?</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GB" sz="1050">
                <a:solidFill>
                  <a:srgbClr val="333333"/>
                </a:solidFill>
                <a:highlight>
                  <a:srgbClr val="FFFFFF"/>
                </a:highlight>
                <a:latin typeface="Helvetica Neue"/>
                <a:ea typeface="Helvetica Neue"/>
                <a:cs typeface="Helvetica Neue"/>
                <a:sym typeface="Helvetica Neue"/>
              </a:rPr>
              <a:t>Primarily because it will benefit your research</a:t>
            </a:r>
            <a:r>
              <a:rPr lang="en-GB" sz="1050">
                <a:solidFill>
                  <a:srgbClr val="333333"/>
                </a:solidFill>
                <a:highlight>
                  <a:srgbClr val="FFFFFF"/>
                </a:highlight>
                <a:latin typeface="Helvetica Neue"/>
                <a:ea typeface="Helvetica Neue"/>
                <a:cs typeface="Helvetica Neue"/>
                <a:sym typeface="Helvetica Neue"/>
              </a:rPr>
              <a:t>.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But there are other motivators.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Globally, there is an increasing demand at the political level for Open Science and FAIR.</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Already in 2012, the European Commission recommended the member states to establish national guidelines for Open Access (publications and data). The Swedish Research Council (Vetenskapsrådet, VR) submitted a proposal to the government in 2015.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government in the Research Bill of 2017 stated an ambition that </a:t>
            </a:r>
            <a:r>
              <a:rPr i="1" lang="en-GB" sz="1050">
                <a:solidFill>
                  <a:srgbClr val="333333"/>
                </a:solidFill>
                <a:highlight>
                  <a:srgbClr val="FFFFFF"/>
                </a:highlight>
                <a:latin typeface="Helvetica Neue"/>
                <a:ea typeface="Helvetica Neue"/>
                <a:cs typeface="Helvetica Neue"/>
                <a:sym typeface="Helvetica Neue"/>
              </a:rPr>
              <a:t>“research data underlying scientific publications should be openly accessible at the time of publication”</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In 2018, VR was assigned by the government to coordinate national efforts to implement open access to research data.</a:t>
            </a:r>
            <a:endParaRPr/>
          </a:p>
        </p:txBody>
      </p:sp>
      <p:sp>
        <p:nvSpPr>
          <p:cNvPr id="233" name="Google Shape;233;ga57e313b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ed5273e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ed5273e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has established the European Open Science Cloud (EOSC), that aims at being a trusted environment for sharing and analysing data from all publicly funded research.</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Making the FAIR principles work is central to the realisation of this vision.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57e313b5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57e313b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There is also EU “Open data directive” (2019/1024) from June 2019, that is to be implemented into national member state laws by 16 July 2021.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directive has writings about research data, and states that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i="1" lang="en-GB" sz="1050">
                <a:solidFill>
                  <a:srgbClr val="333333"/>
                </a:solidFill>
                <a:highlight>
                  <a:srgbClr val="FFFFFF"/>
                </a:highlight>
                <a:latin typeface="Helvetica Neue"/>
                <a:ea typeface="Helvetica Neue"/>
                <a:cs typeface="Helvetica Neue"/>
                <a:sym typeface="Helvetica Neue"/>
              </a:rPr>
              <a:t>“EU countries must adopt policies and take action to make publicly funded research data openly available, following the principle of ‘open by default’ and support the dissemination of research data that are findable, accessible, interoperable and reusable (the ‘FAIR’ principles)”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proposal about at Swedish Open Data law to implement this directive has been presented to the government in September 2020.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57e313b5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57e313b5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Funders are to a larger extent demanding that the data generated by research project that they fund is made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All future EU funding will demand data management planning where FAIR aspects are considered.</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 In Sweden, the VR, Formas, and Riksbankens jubileumsfond are demanding Data Management Plans for grants.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Universities are starting to establish research data policies (see e.g.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Stockholm university</a:t>
            </a:r>
            <a:r>
              <a:rPr lang="en-GB" sz="1050">
                <a:solidFill>
                  <a:srgbClr val="333333"/>
                </a:solidFill>
                <a:highlight>
                  <a:srgbClr val="FFFFFF"/>
                </a:highlight>
                <a:latin typeface="Helvetica Neue"/>
                <a:ea typeface="Helvetica Neue"/>
                <a:cs typeface="Helvetica Neue"/>
                <a:sym typeface="Helvetica Neue"/>
              </a:rPr>
              <a:t>) that calls for public access to publicly funded data, and the adherence to the FAIR principles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114" name="Google Shape;114;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34" name="Google Shape;134;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43" name="Google Shape;143;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nbisweden.github.io/module-open-science-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10.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www.shutterstock.com/g/Tavr/abou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https://www.eosc-portal.eu/" TargetMode="External"/><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eur-lex.europa.eu/legal-content/EN/TXT/?uri=uriserv:OJ.L_.2019.172.01.0056.01.E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vr.se/english/applying-for-funding/requirements-terms-and-conditions/producing-a-data-management-plan.html" TargetMode="External"/><Relationship Id="rId4" Type="http://schemas.openxmlformats.org/officeDocument/2006/relationships/hyperlink" Target="https://formas.se/en/start-page/applying-for-funding/how-it-works/good-to-know-before-you-apply.html#h-Openaccesstoresearchresultsanddata" TargetMode="External"/><Relationship Id="rId5" Type="http://schemas.openxmlformats.org/officeDocument/2006/relationships/hyperlink" Target="https://www.rj.se/Var-organisation/Arbetssatt/rjs-riktlinjer-for-oppen-tillgang/datahanteringsplan/" TargetMode="External"/><Relationship Id="rId6" Type="http://schemas.openxmlformats.org/officeDocument/2006/relationships/hyperlink" Target="https://www.su.se/english/staff/organisation-governance/governing-documents-rules-and-regulations/research/research-data-policy-1.38780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Open Science &amp; FAIR</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https://nbisweden.github.io/module-open-science-dm-practices/index.html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1521980" y="155463"/>
            <a:ext cx="5491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82" name="Google Shape;182;p30"/>
          <p:cNvSpPr txBox="1"/>
          <p:nvPr>
            <p:ph idx="1" type="body"/>
          </p:nvPr>
        </p:nvSpPr>
        <p:spPr>
          <a:xfrm>
            <a:off x="307886" y="766680"/>
            <a:ext cx="8544000" cy="2785800"/>
          </a:xfrm>
          <a:prstGeom prst="rect">
            <a:avLst/>
          </a:prstGeom>
          <a:noFill/>
          <a:ln>
            <a:noFill/>
          </a:ln>
        </p:spPr>
        <p:txBody>
          <a:bodyPr anchorCtr="0" anchor="t" bIns="0" lIns="0" spcFirstLastPara="1" rIns="0" wrap="square" tIns="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83" name="Google Shape;183;p30"/>
          <p:cNvGrpSpPr/>
          <p:nvPr/>
        </p:nvGrpSpPr>
        <p:grpSpPr>
          <a:xfrm>
            <a:off x="523691" y="2642673"/>
            <a:ext cx="3349819" cy="2997181"/>
            <a:chOff x="5951538" y="960512"/>
            <a:chExt cx="2428109" cy="2172500"/>
          </a:xfrm>
        </p:grpSpPr>
        <p:pic>
          <p:nvPicPr>
            <p:cNvPr id="184" name="Google Shape;184;p30"/>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85" name="Google Shape;185;p30"/>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86" name="Google Shape;186;p30"/>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Findable</a:t>
            </a:r>
            <a:endParaRPr/>
          </a:p>
        </p:txBody>
      </p:sp>
      <p:sp>
        <p:nvSpPr>
          <p:cNvPr id="192" name="Google Shape;192;p3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Accessible</a:t>
            </a:r>
            <a:endParaRPr/>
          </a:p>
        </p:txBody>
      </p:sp>
      <p:sp>
        <p:nvSpPr>
          <p:cNvPr id="198" name="Google Shape;198;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Interoperable</a:t>
            </a:r>
            <a:endParaRPr/>
          </a:p>
        </p:txBody>
      </p:sp>
      <p:sp>
        <p:nvSpPr>
          <p:cNvPr id="204" name="Google Shape;204;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Reusable</a:t>
            </a:r>
            <a:endParaRPr/>
          </a:p>
        </p:txBody>
      </p:sp>
      <p:sp>
        <p:nvSpPr>
          <p:cNvPr id="210" name="Google Shape;210;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a:t>
            </a:r>
            <a:endParaRPr/>
          </a:p>
        </p:txBody>
      </p:sp>
      <p:sp>
        <p:nvSpPr>
          <p:cNvPr id="216" name="Google Shape;216;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1521975" y="1327875"/>
            <a:ext cx="5677050" cy="2961500"/>
          </a:xfrm>
          <a:prstGeom prst="rect">
            <a:avLst/>
          </a:prstGeom>
          <a:noFill/>
          <a:ln>
            <a:noFill/>
          </a:ln>
        </p:spPr>
      </p:pic>
      <p:sp>
        <p:nvSpPr>
          <p:cNvPr id="222" name="Google Shape;222;p3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When to be FAIR?</a:t>
            </a:r>
            <a:endParaRPr/>
          </a:p>
        </p:txBody>
      </p:sp>
      <p:sp>
        <p:nvSpPr>
          <p:cNvPr id="223" name="Google Shape;223;p3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sp>
        <p:nvSpPr>
          <p:cNvPr id="224" name="Google Shape;224;p36"/>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30" name="Google Shape;230;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1502592" y="116597"/>
            <a:ext cx="54537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lang="en-GB">
                <a:latin typeface="Source Sans Pro"/>
                <a:ea typeface="Source Sans Pro"/>
                <a:cs typeface="Source Sans Pro"/>
                <a:sym typeface="Source Sans Pro"/>
              </a:rPr>
              <a:t>The Political landscape</a:t>
            </a:r>
            <a:endParaRPr b="1" sz="2800" cap="none" strike="noStrike">
              <a:solidFill>
                <a:schemeClr val="dk1"/>
              </a:solidFill>
              <a:latin typeface="Source Sans Pro"/>
              <a:ea typeface="Source Sans Pro"/>
              <a:cs typeface="Source Sans Pro"/>
              <a:sym typeface="Source Sans Pro"/>
            </a:endParaRPr>
          </a:p>
        </p:txBody>
      </p:sp>
      <p:sp>
        <p:nvSpPr>
          <p:cNvPr id="236" name="Google Shape;236;p38"/>
          <p:cNvSpPr txBox="1"/>
          <p:nvPr>
            <p:ph idx="1" type="body"/>
          </p:nvPr>
        </p:nvSpPr>
        <p:spPr>
          <a:xfrm>
            <a:off x="307875" y="799925"/>
            <a:ext cx="6533100" cy="4159200"/>
          </a:xfrm>
          <a:prstGeom prst="rect">
            <a:avLst/>
          </a:prstGeom>
          <a:noFill/>
          <a:ln>
            <a:noFill/>
          </a:ln>
        </p:spPr>
        <p:txBody>
          <a:bodyPr anchorCtr="0" anchor="t" bIns="0" lIns="0" spcFirstLastPara="1" rIns="0" wrap="square" tIns="0">
            <a:noAutofit/>
          </a:bodyPr>
          <a:lstStyle/>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Strong international movement towards Open </a:t>
            </a:r>
            <a:r>
              <a:rPr lang="en-GB" sz="1600">
                <a:latin typeface="Source Sans Pro"/>
                <a:ea typeface="Source Sans Pro"/>
                <a:cs typeface="Source Sans Pro"/>
                <a:sym typeface="Source Sans Pro"/>
              </a:rPr>
              <a:t>Science</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European Commission recommended the member states to establish national guidelines for Open Access</a:t>
            </a:r>
            <a:endParaRPr sz="1600"/>
          </a:p>
          <a:p>
            <a:pPr indent="-285750" lvl="1" marL="742950" marR="0" rtl="0" algn="l">
              <a:lnSpc>
                <a:spcPct val="110000"/>
              </a:lnSpc>
              <a:spcBef>
                <a:spcPts val="32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Swedish Research Council (VR) submitted proposal to the government Jan 2015</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Research bill 2017–2020 – </a:t>
            </a:r>
            <a:r>
              <a:rPr b="0" i="1" lang="en-GB" sz="1600" u="none" cap="none" strike="noStrike">
                <a:solidFill>
                  <a:schemeClr val="dk1"/>
                </a:solidFill>
                <a:latin typeface="Source Sans Pro"/>
                <a:ea typeface="Source Sans Pro"/>
                <a:cs typeface="Source Sans Pro"/>
                <a:sym typeface="Source Sans Pro"/>
              </a:rPr>
              <a:t>28 Nov 2016</a:t>
            </a:r>
            <a:endParaRPr sz="1600"/>
          </a:p>
          <a:p>
            <a:pPr indent="-285750" lvl="1" marL="7429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a:t>
            </a:r>
            <a:r>
              <a:rPr b="0" i="1" lang="en-GB" sz="1600" u="none" cap="none" strike="noStrike">
                <a:solidFill>
                  <a:schemeClr val="dk1"/>
                </a:solidFill>
                <a:latin typeface="Source Sans Pro"/>
                <a:ea typeface="Source Sans Pro"/>
                <a:cs typeface="Source Sans Pro"/>
                <a:sym typeface="Source Sans Pro"/>
              </a:rPr>
              <a:t>The aim of the government is that all scientific publications that are the result of publicly funded research should be openly accessible as soon as they are published. Likewise,</a:t>
            </a:r>
            <a:r>
              <a:rPr b="1" i="1" lang="en-GB" sz="1600" u="none" cap="none" strike="noStrike">
                <a:solidFill>
                  <a:schemeClr val="dk1"/>
                </a:solidFill>
                <a:latin typeface="Source Sans Pro"/>
                <a:ea typeface="Source Sans Pro"/>
                <a:cs typeface="Source Sans Pro"/>
                <a:sym typeface="Source Sans Pro"/>
              </a:rPr>
              <a:t> research data</a:t>
            </a:r>
            <a:r>
              <a:rPr b="0" i="1" lang="en-GB" sz="1600" u="none" cap="none" strike="noStrike">
                <a:solidFill>
                  <a:schemeClr val="dk1"/>
                </a:solidFill>
                <a:latin typeface="Source Sans Pro"/>
                <a:ea typeface="Source Sans Pro"/>
                <a:cs typeface="Source Sans Pro"/>
                <a:sym typeface="Source Sans Pro"/>
              </a:rPr>
              <a:t> underlying scientific publications should be</a:t>
            </a:r>
            <a:r>
              <a:rPr b="1" i="1" lang="en-GB" sz="1600" u="none" cap="none" strike="noStrike">
                <a:solidFill>
                  <a:schemeClr val="dk1"/>
                </a:solidFill>
                <a:latin typeface="Source Sans Pro"/>
                <a:ea typeface="Source Sans Pro"/>
                <a:cs typeface="Source Sans Pro"/>
                <a:sym typeface="Source Sans Pro"/>
              </a:rPr>
              <a:t> openly accessible</a:t>
            </a:r>
            <a:r>
              <a:rPr b="0" i="1" lang="en-GB" sz="1600" u="none" cap="none" strike="noStrike">
                <a:solidFill>
                  <a:schemeClr val="dk1"/>
                </a:solidFill>
                <a:latin typeface="Source Sans Pro"/>
                <a:ea typeface="Source Sans Pro"/>
                <a:cs typeface="Source Sans Pro"/>
                <a:sym typeface="Source Sans Pro"/>
              </a:rPr>
              <a:t> at the time of publication.</a:t>
            </a:r>
            <a:r>
              <a:rPr b="0" i="0" lang="en-GB" sz="1600" u="none" cap="none" strike="noStrike">
                <a:solidFill>
                  <a:schemeClr val="dk1"/>
                </a:solidFill>
                <a:latin typeface="Source Sans Pro"/>
                <a:ea typeface="Source Sans Pro"/>
                <a:cs typeface="Source Sans Pro"/>
                <a:sym typeface="Source Sans Pro"/>
              </a:rPr>
              <a:t>” [my translation]</a:t>
            </a:r>
            <a:endParaRPr sz="1600"/>
          </a:p>
          <a:p>
            <a:pPr indent="-342900" lvl="0" marL="342900" marR="0" rtl="0" algn="l">
              <a:lnSpc>
                <a:spcPct val="100000"/>
              </a:lnSpc>
              <a:spcBef>
                <a:spcPts val="6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2018 – VR assigned by the government to coordinate national efforts to implement open access to research data </a:t>
            </a:r>
            <a:endParaRPr sz="1600"/>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a:p>
            <a:pPr indent="-184150" lvl="1" marL="742950" marR="0" rtl="0" algn="l">
              <a:lnSpc>
                <a:spcPct val="110000"/>
              </a:lnSpc>
              <a:spcBef>
                <a:spcPts val="32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p:txBody>
      </p:sp>
      <p:pic>
        <p:nvPicPr>
          <p:cNvPr id="237" name="Google Shape;237;p38"/>
          <p:cNvPicPr preferRelativeResize="0"/>
          <p:nvPr/>
        </p:nvPicPr>
        <p:blipFill rotWithShape="1">
          <a:blip r:embed="rId3">
            <a:alphaModFix/>
          </a:blip>
          <a:srcRect b="0" l="0" r="0" t="0"/>
          <a:stretch/>
        </p:blipFill>
        <p:spPr>
          <a:xfrm>
            <a:off x="6840870" y="2622143"/>
            <a:ext cx="861251" cy="1224009"/>
          </a:xfrm>
          <a:prstGeom prst="rect">
            <a:avLst/>
          </a:prstGeom>
          <a:noFill/>
          <a:ln>
            <a:noFill/>
          </a:ln>
        </p:spPr>
      </p:pic>
      <p:pic>
        <p:nvPicPr>
          <p:cNvPr id="238" name="Google Shape;238;p38"/>
          <p:cNvPicPr preferRelativeResize="0"/>
          <p:nvPr/>
        </p:nvPicPr>
        <p:blipFill rotWithShape="1">
          <a:blip r:embed="rId4">
            <a:alphaModFix/>
          </a:blip>
          <a:srcRect b="0" l="0" r="0" t="0"/>
          <a:stretch/>
        </p:blipFill>
        <p:spPr>
          <a:xfrm>
            <a:off x="6216321" y="719791"/>
            <a:ext cx="2195759" cy="670926"/>
          </a:xfrm>
          <a:prstGeom prst="rect">
            <a:avLst/>
          </a:prstGeom>
          <a:noFill/>
          <a:ln>
            <a:noFill/>
          </a:ln>
        </p:spPr>
      </p:pic>
      <p:pic>
        <p:nvPicPr>
          <p:cNvPr id="239" name="Google Shape;239;p38"/>
          <p:cNvPicPr preferRelativeResize="0"/>
          <p:nvPr/>
        </p:nvPicPr>
        <p:blipFill rotWithShape="1">
          <a:blip r:embed="rId5">
            <a:alphaModFix/>
          </a:blip>
          <a:srcRect b="0" l="0" r="0" t="0"/>
          <a:stretch/>
        </p:blipFill>
        <p:spPr>
          <a:xfrm>
            <a:off x="6956320" y="1525980"/>
            <a:ext cx="1562323" cy="977113"/>
          </a:xfrm>
          <a:prstGeom prst="rect">
            <a:avLst/>
          </a:prstGeom>
          <a:noFill/>
          <a:ln>
            <a:noFill/>
          </a:ln>
        </p:spPr>
      </p:pic>
      <p:pic>
        <p:nvPicPr>
          <p:cNvPr id="240" name="Google Shape;240;p38"/>
          <p:cNvPicPr preferRelativeResize="0"/>
          <p:nvPr/>
        </p:nvPicPr>
        <p:blipFill rotWithShape="1">
          <a:blip r:embed="rId6">
            <a:alphaModFix/>
          </a:blip>
          <a:srcRect b="0" l="0" r="0" t="0"/>
          <a:stretch/>
        </p:blipFill>
        <p:spPr>
          <a:xfrm>
            <a:off x="7489818" y="3539316"/>
            <a:ext cx="1086091" cy="15473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The Political landscape</a:t>
            </a:r>
            <a:endParaRPr/>
          </a:p>
        </p:txBody>
      </p:sp>
      <p:pic>
        <p:nvPicPr>
          <p:cNvPr id="246" name="Google Shape;246;p39"/>
          <p:cNvPicPr preferRelativeResize="0"/>
          <p:nvPr/>
        </p:nvPicPr>
        <p:blipFill rotWithShape="1">
          <a:blip r:embed="rId3">
            <a:alphaModFix/>
          </a:blip>
          <a:srcRect b="0" l="0" r="0" t="0"/>
          <a:stretch/>
        </p:blipFill>
        <p:spPr>
          <a:xfrm>
            <a:off x="989525" y="752325"/>
            <a:ext cx="6586724" cy="4391175"/>
          </a:xfrm>
          <a:prstGeom prst="rect">
            <a:avLst/>
          </a:prstGeom>
          <a:noFill/>
          <a:ln>
            <a:noFill/>
          </a:ln>
        </p:spPr>
      </p:pic>
      <p:sp>
        <p:nvSpPr>
          <p:cNvPr id="247" name="Google Shape;247;p39"/>
          <p:cNvSpPr/>
          <p:nvPr/>
        </p:nvSpPr>
        <p:spPr>
          <a:xfrm>
            <a:off x="1108050" y="1629625"/>
            <a:ext cx="4858650" cy="1730214"/>
          </a:xfrm>
          <a:custGeom>
            <a:rect b="b" l="l" r="r" t="t"/>
            <a:pathLst>
              <a:path extrusionOk="0" h="21600" w="21600">
                <a:moveTo>
                  <a:pt x="433" y="0"/>
                </a:moveTo>
                <a:cubicBezTo>
                  <a:pt x="194" y="0"/>
                  <a:pt x="0" y="419"/>
                  <a:pt x="0" y="936"/>
                </a:cubicBezTo>
                <a:lnTo>
                  <a:pt x="0" y="7435"/>
                </a:lnTo>
                <a:cubicBezTo>
                  <a:pt x="0" y="7952"/>
                  <a:pt x="194" y="8371"/>
                  <a:pt x="433" y="8371"/>
                </a:cubicBezTo>
                <a:lnTo>
                  <a:pt x="16870" y="8371"/>
                </a:lnTo>
                <a:lnTo>
                  <a:pt x="21600" y="21600"/>
                </a:lnTo>
                <a:lnTo>
                  <a:pt x="18119" y="4695"/>
                </a:lnTo>
                <a:lnTo>
                  <a:pt x="18119" y="936"/>
                </a:lnTo>
                <a:cubicBezTo>
                  <a:pt x="18119" y="419"/>
                  <a:pt x="17925" y="0"/>
                  <a:pt x="17686" y="0"/>
                </a:cubicBezTo>
                <a:lnTo>
                  <a:pt x="433" y="0"/>
                </a:lnTo>
                <a:close/>
              </a:path>
            </a:pathLst>
          </a:custGeom>
          <a:gradFill>
            <a:gsLst>
              <a:gs pos="0">
                <a:srgbClr val="FBFBFB"/>
              </a:gs>
              <a:gs pos="100000">
                <a:srgbClr val="BEBEBE"/>
              </a:gs>
            </a:gsLst>
            <a:lin ang="5400012" scaled="0"/>
          </a:gradFill>
          <a:ln>
            <a:noFill/>
          </a:ln>
          <a:effectLst>
            <a:outerShdw blurRad="38100" rotWithShape="0" dir="5400000" dist="25400">
              <a:srgbClr val="000000">
                <a:alpha val="4941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248" name="Google Shape;248;p39"/>
          <p:cNvSpPr/>
          <p:nvPr/>
        </p:nvSpPr>
        <p:spPr>
          <a:xfrm>
            <a:off x="1158350" y="1713023"/>
            <a:ext cx="3983400" cy="5202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rgbClr val="000000"/>
                </a:solidFill>
                <a:latin typeface="Verdana"/>
                <a:ea typeface="Verdana"/>
                <a:cs typeface="Verdana"/>
                <a:sym typeface="Verdana"/>
              </a:rPr>
              <a:t>‘We support appropriate efforts to promote open science and facilitate appropriate access to publicly funded research results on findable, accessible, interoperable and reusable (FAIR)’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Science</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EOSC</a:t>
            </a:r>
            <a:endParaRPr/>
          </a:p>
        </p:txBody>
      </p:sp>
      <p:pic>
        <p:nvPicPr>
          <p:cNvPr id="254" name="Google Shape;254;p40"/>
          <p:cNvPicPr preferRelativeResize="0"/>
          <p:nvPr/>
        </p:nvPicPr>
        <p:blipFill>
          <a:blip r:embed="rId3">
            <a:alphaModFix/>
          </a:blip>
          <a:stretch>
            <a:fillRect/>
          </a:stretch>
        </p:blipFill>
        <p:spPr>
          <a:xfrm>
            <a:off x="307875" y="819475"/>
            <a:ext cx="4645831" cy="1752275"/>
          </a:xfrm>
          <a:prstGeom prst="rect">
            <a:avLst/>
          </a:prstGeom>
          <a:noFill/>
          <a:ln>
            <a:noFill/>
          </a:ln>
        </p:spPr>
      </p:pic>
      <p:sp>
        <p:nvSpPr>
          <p:cNvPr id="255" name="Google Shape;255;p40"/>
          <p:cNvSpPr txBox="1"/>
          <p:nvPr/>
        </p:nvSpPr>
        <p:spPr>
          <a:xfrm>
            <a:off x="6618175" y="4702300"/>
            <a:ext cx="2323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https://www.eosc-portal.eu/</a:t>
            </a:r>
            <a:endParaRPr sz="1200"/>
          </a:p>
        </p:txBody>
      </p:sp>
      <p:sp>
        <p:nvSpPr>
          <p:cNvPr id="256" name="Google Shape;256;p40"/>
          <p:cNvSpPr txBox="1"/>
          <p:nvPr/>
        </p:nvSpPr>
        <p:spPr>
          <a:xfrm>
            <a:off x="2622625" y="2165000"/>
            <a:ext cx="643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EOSC will offer 1.7 million European </a:t>
            </a:r>
            <a:r>
              <a:rPr b="1" lang="en-GB"/>
              <a:t>researchers</a:t>
            </a:r>
            <a:r>
              <a:rPr lang="en-GB"/>
              <a:t> and 70 million professionals in science, technology, the humanities and social sciences a virtual environment with </a:t>
            </a:r>
            <a:r>
              <a:rPr b="1" lang="en-GB"/>
              <a:t>open and seamless services for storage, management, analysis and re-use of research data</a:t>
            </a:r>
            <a:r>
              <a:rPr lang="en-GB"/>
              <a:t>, across borders and scientific disciplines by federating existing scientific data infrastructures, currently dispersed across disciplines and the EU Member States.</a:t>
            </a:r>
            <a:endParaRPr/>
          </a:p>
        </p:txBody>
      </p:sp>
      <p:pic>
        <p:nvPicPr>
          <p:cNvPr id="257" name="Google Shape;257;p40"/>
          <p:cNvPicPr preferRelativeResize="0"/>
          <p:nvPr/>
        </p:nvPicPr>
        <p:blipFill>
          <a:blip r:embed="rId5">
            <a:alphaModFix/>
          </a:blip>
          <a:stretch>
            <a:fillRect/>
          </a:stretch>
        </p:blipFill>
        <p:spPr>
          <a:xfrm>
            <a:off x="567001" y="3773700"/>
            <a:ext cx="4458225" cy="97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Data Directive”</a:t>
            </a:r>
            <a:endParaRPr/>
          </a:p>
        </p:txBody>
      </p:sp>
      <p:sp>
        <p:nvSpPr>
          <p:cNvPr id="263" name="Google Shape;263;p41"/>
          <p:cNvSpPr txBox="1"/>
          <p:nvPr>
            <p:ph idx="1" type="body"/>
          </p:nvPr>
        </p:nvSpPr>
        <p:spPr>
          <a:xfrm>
            <a:off x="440050" y="880400"/>
            <a:ext cx="84117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u="sng">
                <a:solidFill>
                  <a:schemeClr val="hlink"/>
                </a:solidFill>
                <a:hlinkClick r:id="rId3"/>
              </a:rPr>
              <a:t>Directive (EU) 2019/1024</a:t>
            </a:r>
            <a:r>
              <a:rPr lang="en-GB"/>
              <a:t> of the European Parliament and of the Council of 20 June 2019 on open data and the re-use of public sector information</a:t>
            </a:r>
            <a:endParaRPr/>
          </a:p>
          <a:p>
            <a:pPr indent="-355600" lvl="0" marL="457200" rtl="0" algn="l">
              <a:spcBef>
                <a:spcPts val="0"/>
              </a:spcBef>
              <a:spcAft>
                <a:spcPts val="0"/>
              </a:spcAft>
              <a:buSzPts val="2000"/>
              <a:buChar char="•"/>
            </a:pPr>
            <a:r>
              <a:rPr lang="en-GB"/>
              <a:t>To be implemented into national member state laws by 16 July 2021</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GB"/>
              <a:t>"EU countries must adopt policies and take action to make </a:t>
            </a:r>
            <a:r>
              <a:rPr b="1" i="1" lang="en-GB"/>
              <a:t>publicly funded research data openly available</a:t>
            </a:r>
            <a:r>
              <a:rPr i="1" lang="en-GB"/>
              <a:t>, following the principle of ‘</a:t>
            </a:r>
            <a:r>
              <a:rPr b="1" i="1" lang="en-GB"/>
              <a:t>open by default</a:t>
            </a:r>
            <a:r>
              <a:rPr i="1" lang="en-GB"/>
              <a:t>’ and support the dissemination of research data that are findable, accessible, interoperable and reusable (the ‘</a:t>
            </a:r>
            <a:r>
              <a:rPr b="1" i="1" lang="en-GB"/>
              <a:t>FAIR’ principles</a:t>
            </a:r>
            <a:r>
              <a:rPr i="1" lang="en-GB"/>
              <a:t>)"</a:t>
            </a:r>
            <a:endParaRPr i="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69" name="Google Shape;269;p42"/>
          <p:cNvSpPr txBox="1"/>
          <p:nvPr>
            <p:ph idx="1" type="body"/>
          </p:nvPr>
        </p:nvSpPr>
        <p:spPr>
          <a:xfrm>
            <a:off x="1424475" y="889200"/>
            <a:ext cx="56325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GB"/>
              <a:t>Funders</a:t>
            </a:r>
            <a:endParaRPr b="1"/>
          </a:p>
          <a:p>
            <a:pPr indent="0" lvl="0" marL="0" rtl="0" algn="l">
              <a:spcBef>
                <a:spcPts val="400"/>
              </a:spcBef>
              <a:spcAft>
                <a:spcPts val="0"/>
              </a:spcAft>
              <a:buNone/>
            </a:pPr>
            <a:r>
              <a:rPr lang="en-GB"/>
              <a:t>Data Management Plans</a:t>
            </a:r>
            <a:endParaRPr/>
          </a:p>
          <a:p>
            <a:pPr indent="0" lvl="0" marL="0" rtl="0" algn="l">
              <a:spcBef>
                <a:spcPts val="400"/>
              </a:spcBef>
              <a:spcAft>
                <a:spcPts val="0"/>
              </a:spcAft>
              <a:buNone/>
            </a:pPr>
            <a:r>
              <a:rPr lang="en-GB"/>
              <a:t>Open Data</a:t>
            </a:r>
            <a:endParaRPr/>
          </a:p>
          <a:p>
            <a:pPr indent="0" lvl="0" marL="0" rtl="0" algn="l">
              <a:spcBef>
                <a:spcPts val="1000"/>
              </a:spcBef>
              <a:spcAft>
                <a:spcPts val="0"/>
              </a:spcAft>
              <a:buNone/>
            </a:pPr>
            <a:r>
              <a:rPr i="1" lang="en-GB" sz="1700" u="sng">
                <a:solidFill>
                  <a:schemeClr val="hlink"/>
                </a:solidFill>
                <a:hlinkClick r:id="rId3"/>
              </a:rPr>
              <a:t>Vetenskapsrådet</a:t>
            </a:r>
            <a:r>
              <a:rPr i="1" lang="en-GB" sz="1700"/>
              <a:t>, </a:t>
            </a:r>
            <a:r>
              <a:rPr i="1" lang="en-GB" sz="1700" u="sng">
                <a:solidFill>
                  <a:schemeClr val="hlink"/>
                </a:solidFill>
                <a:hlinkClick r:id="rId4"/>
              </a:rPr>
              <a:t>FORMAS</a:t>
            </a:r>
            <a:r>
              <a:rPr i="1" lang="en-GB" sz="1700"/>
              <a:t>, </a:t>
            </a:r>
            <a:r>
              <a:rPr i="1" lang="en-GB" sz="1700" u="sng">
                <a:solidFill>
                  <a:schemeClr val="hlink"/>
                </a:solidFill>
                <a:hlinkClick r:id="rId5"/>
              </a:rPr>
              <a:t>Riksbankens Jubileumsfond</a:t>
            </a:r>
            <a:endParaRPr i="1" sz="17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b="1" lang="en-GB"/>
              <a:t>Universities</a:t>
            </a:r>
            <a:endParaRPr b="1"/>
          </a:p>
          <a:p>
            <a:pPr indent="0" lvl="0" marL="457200" rtl="0" algn="r">
              <a:spcBef>
                <a:spcPts val="400"/>
              </a:spcBef>
              <a:spcAft>
                <a:spcPts val="0"/>
              </a:spcAft>
              <a:buNone/>
            </a:pPr>
            <a:r>
              <a:rPr lang="en-GB"/>
              <a:t>Research Data Policies</a:t>
            </a:r>
            <a:endParaRPr/>
          </a:p>
          <a:p>
            <a:pPr indent="0" lvl="0" marL="457200" rtl="0" algn="r">
              <a:spcBef>
                <a:spcPts val="1000"/>
              </a:spcBef>
              <a:spcAft>
                <a:spcPts val="0"/>
              </a:spcAft>
              <a:buNone/>
            </a:pPr>
            <a:r>
              <a:rPr i="1" lang="en-GB" sz="1700" u="sng">
                <a:solidFill>
                  <a:schemeClr val="hlink"/>
                </a:solidFill>
                <a:hlinkClick r:id="rId6"/>
              </a:rPr>
              <a:t>Stockholm university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1587500" y="1730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Motivators</a:t>
            </a:r>
            <a:endParaRPr/>
          </a:p>
        </p:txBody>
      </p:sp>
      <p:pic>
        <p:nvPicPr>
          <p:cNvPr id="275" name="Google Shape;275;p43"/>
          <p:cNvPicPr preferRelativeResize="0"/>
          <p:nvPr/>
        </p:nvPicPr>
        <p:blipFill>
          <a:blip r:embed="rId3">
            <a:alphaModFix/>
          </a:blip>
          <a:stretch>
            <a:fillRect/>
          </a:stretch>
        </p:blipFill>
        <p:spPr>
          <a:xfrm>
            <a:off x="1346525" y="743175"/>
            <a:ext cx="5867100" cy="4400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81" name="Google Shape;281;p4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Reasons for Open Science</a:t>
            </a:r>
            <a:endParaRPr/>
          </a:p>
        </p:txBody>
      </p:sp>
      <p:sp>
        <p:nvSpPr>
          <p:cNvPr id="111" name="Google Shape;111;p23"/>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3886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117" name="Google Shape;117;p24"/>
          <p:cNvSpPr txBox="1"/>
          <p:nvPr>
            <p:ph idx="1" type="body"/>
          </p:nvPr>
        </p:nvSpPr>
        <p:spPr>
          <a:xfrm>
            <a:off x="307887" y="880403"/>
            <a:ext cx="8416800" cy="37143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118" name="Google Shape;118;p24"/>
          <p:cNvPicPr preferRelativeResize="0"/>
          <p:nvPr/>
        </p:nvPicPr>
        <p:blipFill rotWithShape="1">
          <a:blip r:embed="rId3">
            <a:alphaModFix/>
          </a:blip>
          <a:srcRect b="0" l="0" r="0" t="0"/>
          <a:stretch/>
        </p:blipFill>
        <p:spPr>
          <a:xfrm>
            <a:off x="5757249" y="1945183"/>
            <a:ext cx="3260433" cy="2219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Ethical?</a:t>
            </a:r>
            <a:endParaRPr/>
          </a:p>
        </p:txBody>
      </p:sp>
      <p:sp>
        <p:nvSpPr>
          <p:cNvPr id="124" name="Google Shape;124;p25"/>
          <p:cNvSpPr txBox="1"/>
          <p:nvPr>
            <p:ph idx="1" type="body"/>
          </p:nvPr>
        </p:nvSpPr>
        <p:spPr>
          <a:xfrm>
            <a:off x="307875" y="880400"/>
            <a:ext cx="77976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125" name="Google Shape;125;p25"/>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Crisis?</a:t>
            </a:r>
            <a:endParaRPr/>
          </a:p>
        </p:txBody>
      </p:sp>
      <p:sp>
        <p:nvSpPr>
          <p:cNvPr id="131" name="Google Shape;131;p26"/>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7"/>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37" name="Google Shape;137;p27"/>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38" name="Google Shape;138;p27"/>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39" name="Google Shape;139;p27"/>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46" name="Google Shape;146;p28"/>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47" name="Google Shape;147;p28"/>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8"/>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8"/>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8"/>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8"/>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8"/>
          <p:cNvGrpSpPr/>
          <p:nvPr/>
        </p:nvGrpSpPr>
        <p:grpSpPr>
          <a:xfrm>
            <a:off x="3201994" y="1881642"/>
            <a:ext cx="4720483" cy="2171001"/>
            <a:chOff x="4999594" y="2857680"/>
            <a:chExt cx="4720483" cy="2171001"/>
          </a:xfrm>
        </p:grpSpPr>
        <p:sp>
          <p:nvSpPr>
            <p:cNvPr id="153" name="Google Shape;153;p28"/>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8"/>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8"/>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8"/>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28"/>
            <p:cNvCxnSpPr>
              <a:stCxn id="147" idx="3"/>
              <a:endCxn id="153"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58" name="Google Shape;158;p28"/>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59" name="Google Shape;159;p28"/>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0" name="Google Shape;160;p28"/>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1" name="Google Shape;161;p28"/>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62" name="Google Shape;162;p28"/>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63" name="Google Shape;163;p28"/>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64" name="Google Shape;164;p28"/>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65" name="Google Shape;165;p28"/>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6" name="Google Shape;166;p28"/>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7" name="Google Shape;167;p28"/>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8" name="Google Shape;168;p28"/>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9" name="Google Shape;169;p28"/>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GB"/>
              <a:t>Data Management Snafu</a:t>
            </a:r>
            <a:endParaRPr/>
          </a:p>
        </p:txBody>
      </p:sp>
      <p:sp>
        <p:nvSpPr>
          <p:cNvPr id="175" name="Google Shape;175;p29">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76" name="Google Shape;176;p29">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